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_rels/presentation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2.png" ContentType="image/png"/>
  <Override PartName="/ppt/media/image1.wmf" ContentType="image/x-wmf"/>
  <Override PartName="/ppt/media/image3.png" ContentType="image/png"/>
  <Override PartName="/ppt/media/image5.png" ContentType="image/png"/>
  <Override PartName="/ppt/media/image4.png" ContentType="image/pn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A1F235C0-7885-4BC4-AE95-59EC22F9C395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939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FFE94D58-7196-427C-8A13-B5136B4CB051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939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F2C6ADB1-C484-4343-8169-C26B6ACB7208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939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24B21E00-1BA3-4F52-9745-B531CEA379F0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939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77323B64-8B75-4FBC-9759-2DF2F28BD664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939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7433F3A3-A4E7-41AB-9FB1-60DF7A96148E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939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4A6FE8B0-F97C-4185-855E-A7E12AF01312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939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88D3E1B2-956C-47E5-A5FF-ACBA0D82A3BE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C9C83CBD-2F7F-4A59-A942-A5457C7D7826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939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9BCC7085-7D30-42EC-96A3-F864683DDB57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939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1D7F7DCC-57CE-4FC0-B292-DC9C1C96CEE3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939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8cff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BAC60473-AF57-40F4-9029-C5E0379D76B2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oleObject" Target="../embeddings/oleObject1.bin"/><Relationship Id="rId3" Type="http://schemas.openxmlformats.org/officeDocument/2006/relationships/image" Target="../media/image1.wmf"/><Relationship Id="rId4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6" Type="http://schemas.openxmlformats.org/officeDocument/2006/relationships/slideLayout" Target="../slideLayouts/slideLayout1.xml"/><Relationship Id="rId7" Type="http://schemas.openxmlformats.org/officeDocument/2006/relationships/slideLayout" Target="../slideLayouts/slideLayout2.xml"/><Relationship Id="rId8" Type="http://schemas.openxmlformats.org/officeDocument/2006/relationships/slideLayout" Target="../slideLayouts/slideLayout3.xml"/><Relationship Id="rId9" Type="http://schemas.openxmlformats.org/officeDocument/2006/relationships/slideLayout" Target="../slideLayouts/slideLayout4.xml"/><Relationship Id="rId10" Type="http://schemas.openxmlformats.org/officeDocument/2006/relationships/slideLayout" Target="../slideLayouts/slideLayout5.xml"/><Relationship Id="rId11" Type="http://schemas.openxmlformats.org/officeDocument/2006/relationships/slideLayout" Target="../slideLayouts/slideLayout6.xml"/><Relationship Id="rId12" Type="http://schemas.openxmlformats.org/officeDocument/2006/relationships/slideLayout" Target="../slideLayouts/slideLayout7.xml"/><Relationship Id="rId13" Type="http://schemas.openxmlformats.org/officeDocument/2006/relationships/slideLayout" Target="../slideLayouts/slideLayout8.xml"/><Relationship Id="rId14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11.xml"/><Relationship Id="rId17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0" name="Object 4"/>
          <p:cNvGraphicFramePr/>
          <p:nvPr/>
        </p:nvGraphicFramePr>
        <p:xfrm>
          <a:off x="1440" y="1440"/>
          <a:ext cx="1080" cy="1080"/>
        </p:xfrm>
        <a:graphic>
          <a:graphicData uri="http://schemas.openxmlformats.org/presentationml/2006/ole">
            <p:oleObj progId="TCLayout.ActiveDocument.1" r:id="rId2" spid="">
              <p:embed/>
              <p:pic>
                <p:nvPicPr>
                  <p:cNvPr id="1" name="Object 4" descr=""/>
                  <p:cNvPicPr/>
                  <p:nvPr/>
                </p:nvPicPr>
                <p:blipFill>
                  <a:blip r:embed="rId3"/>
                  <a:stretch/>
                </p:blipFill>
                <p:spPr>
                  <a:xfrm>
                    <a:off x="1440" y="1440"/>
                    <a:ext cx="1080" cy="108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sp>
        <p:nvSpPr>
          <p:cNvPr id="2" name="Rectangle 6" hidden="1"/>
          <p:cNvSpPr/>
          <p:nvPr/>
        </p:nvSpPr>
        <p:spPr>
          <a:xfrm>
            <a:off x="0" y="0"/>
            <a:ext cx="195120" cy="158400"/>
          </a:xfrm>
          <a:prstGeom prst="rect">
            <a:avLst/>
          </a:prstGeom>
          <a:solidFill>
            <a:srgbClr val="0077be"/>
          </a:solidFill>
          <a:ln cap="rnd" w="9525">
            <a:solidFill>
              <a:srgbClr val="0077b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numCol="1" spcCol="0" wrap="none" horzOverflow="overflow" vertOverflow="overflow" lIns="0" rIns="0" tIns="0" bIns="0" anchor="ctr">
            <a:noAutofit/>
          </a:bodyPr>
          <a:p>
            <a:pPr algn="ctr">
              <a:lnSpc>
                <a:spcPct val="100000"/>
              </a:lnSpc>
            </a:pPr>
            <a:endParaRPr b="0" lang="en-US" sz="1960" spc="-1" strike="noStrike">
              <a:solidFill>
                <a:srgbClr val="ffffff"/>
              </a:solidFill>
              <a:latin typeface="Arial"/>
            </a:endParaRPr>
          </a:p>
        </p:txBody>
      </p:sp>
      <p:graphicFrame>
        <p:nvGraphicFramePr>
          <p:cNvPr id="3" name="Object 7"/>
          <p:cNvGraphicFramePr/>
          <p:nvPr/>
        </p:nvGraphicFramePr>
        <p:xfrm>
          <a:off x="1440" y="1440"/>
          <a:ext cx="1080" cy="1080"/>
        </p:xfrm>
        <a:graphic>
          <a:graphicData uri="http://schemas.openxmlformats.org/presentationml/2006/ole">
            <p:oleObj progId="TCLayout.ActiveDocument.1" r:id="rId4" spid="">
              <p:embed/>
              <p:pic>
                <p:nvPicPr>
                  <p:cNvPr id="4" name="Object 7" descr=""/>
                  <p:cNvPicPr/>
                  <p:nvPr/>
                </p:nvPicPr>
                <p:blipFill>
                  <a:blip r:embed="rId5"/>
                  <a:stretch/>
                </p:blipFill>
                <p:spPr>
                  <a:xfrm>
                    <a:off x="1440" y="1440"/>
                    <a:ext cx="1080" cy="108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sp>
        <p:nvSpPr>
          <p:cNvPr id="5" name="Rectangle 8" hidden="1"/>
          <p:cNvSpPr/>
          <p:nvPr/>
        </p:nvSpPr>
        <p:spPr>
          <a:xfrm>
            <a:off x="0" y="0"/>
            <a:ext cx="195120" cy="158400"/>
          </a:xfrm>
          <a:prstGeom prst="rect">
            <a:avLst/>
          </a:prstGeom>
          <a:solidFill>
            <a:srgbClr val="0077be"/>
          </a:solidFill>
          <a:ln cap="rnd" w="9525">
            <a:solidFill>
              <a:srgbClr val="0077b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numCol="1" spcCol="0" wrap="none" horzOverflow="overflow" vertOverflow="overflow" lIns="0" rIns="0" tIns="0" bIns="0" anchor="ctr">
            <a:noAutofit/>
          </a:bodyPr>
          <a:p>
            <a:pPr algn="ctr">
              <a:lnSpc>
                <a:spcPct val="100000"/>
              </a:lnSpc>
            </a:pPr>
            <a:endParaRPr b="0" lang="en-US" sz="196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sldNum" idx="1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ru-RU" sz="1400" spc="-1" strike="noStrike">
                <a:solidFill>
                  <a:srgbClr val="008cff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43D4A13-92E4-4485-AC5D-2EA406289C68}" type="slidenum">
              <a:rPr b="1" lang="ru-RU" sz="1400" spc="-1" strike="noStrike">
                <a:solidFill>
                  <a:srgbClr val="008cff"/>
                </a:solidFill>
                <a:latin typeface="Arial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  <p:sldLayoutId id="2147483660" r:id="rId17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8" Type="http://schemas.openxmlformats.org/officeDocument/2006/relationships/image" Target="../media/image5.png"/><Relationship Id="rId9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: Rounded Corners 23"/>
          <p:cNvSpPr/>
          <p:nvPr/>
        </p:nvSpPr>
        <p:spPr>
          <a:xfrm>
            <a:off x="1582200" y="610560"/>
            <a:ext cx="3772440" cy="3114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chemeClr val="accent1"/>
                </a:solidFill>
                <a:latin typeface="Arial"/>
              </a:rPr>
              <a:t>Уважаемый заявитель!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TextBox 3"/>
          <p:cNvSpPr/>
          <p:nvPr/>
        </p:nvSpPr>
        <p:spPr>
          <a:xfrm>
            <a:off x="722520" y="2747880"/>
            <a:ext cx="497484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Пройти опрос можно любым удобным для Вас способом: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5" name="Graphic 7" descr=""/>
          <p:cNvPicPr/>
          <p:nvPr/>
        </p:nvPicPr>
        <p:blipFill>
          <a:blip r:embed="rId1"/>
          <a:stretch/>
        </p:blipFill>
        <p:spPr>
          <a:xfrm>
            <a:off x="1084320" y="453240"/>
            <a:ext cx="582480" cy="626040"/>
          </a:xfrm>
          <a:prstGeom prst="rect">
            <a:avLst/>
          </a:prstGeom>
          <a:ln w="0">
            <a:noFill/>
          </a:ln>
        </p:spPr>
      </p:pic>
      <p:sp>
        <p:nvSpPr>
          <p:cNvPr id="46" name="Rectangle: Rounded Corners 23"/>
          <p:cNvSpPr/>
          <p:nvPr/>
        </p:nvSpPr>
        <p:spPr>
          <a:xfrm>
            <a:off x="722520" y="1177560"/>
            <a:ext cx="4974840" cy="135432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Федеральная служба государственной регистрации кадастра и картографии </a:t>
            </a:r>
            <a:r>
              <a:rPr b="0" lang="ru-RU" sz="1400" spc="-1" strike="noStrike">
                <a:solidFill>
                  <a:schemeClr val="accent1"/>
                </a:solidFill>
                <a:latin typeface="Arial"/>
              </a:rPr>
              <a:t>в целях повышения качества предоставления государственных услуг </a:t>
            </a:r>
            <a:br>
              <a:rPr sz="1400"/>
            </a:br>
            <a:r>
              <a:rPr b="0" lang="ru-RU" sz="1400" spc="-1" strike="noStrike">
                <a:solidFill>
                  <a:schemeClr val="accent1"/>
                </a:solidFill>
                <a:latin typeface="Arial"/>
              </a:rPr>
              <a:t>и функций </a:t>
            </a: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проводит</a:t>
            </a:r>
            <a:r>
              <a:rPr b="1" lang="ru-RU" sz="1400" spc="-1" strike="noStrike">
                <a:solidFill>
                  <a:schemeClr val="accent1"/>
                </a:solidFill>
                <a:latin typeface="Arial"/>
              </a:rPr>
              <a:t> </a:t>
            </a: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опрос на тему: </a:t>
            </a:r>
            <a:br>
              <a:rPr sz="1400"/>
            </a:br>
            <a:r>
              <a:rPr b="1" lang="ru-RU" sz="1400" spc="-1" strike="noStrike">
                <a:solidFill>
                  <a:srgbClr val="008cff"/>
                </a:solidFill>
                <a:latin typeface="Arial"/>
              </a:rPr>
              <a:t>«Опрос по оценке качества личного приема </a:t>
            </a:r>
            <a:br>
              <a:rPr sz="1400"/>
            </a:br>
            <a:r>
              <a:rPr b="1" lang="ru-RU" sz="1400" spc="-1" strike="noStrike">
                <a:solidFill>
                  <a:srgbClr val="008cff"/>
                </a:solidFill>
                <a:latin typeface="Arial"/>
              </a:rPr>
              <a:t>в Росреестре в </a:t>
            </a:r>
            <a:r>
              <a:rPr b="1" lang="en-US" sz="1400" spc="-1" strike="noStrike">
                <a:solidFill>
                  <a:srgbClr val="008cff"/>
                </a:solidFill>
                <a:latin typeface="Arial"/>
              </a:rPr>
              <a:t>I</a:t>
            </a:r>
            <a:r>
              <a:rPr b="1" lang="ru-RU" sz="1400" spc="-1" strike="noStrike">
                <a:solidFill>
                  <a:srgbClr val="008cff"/>
                </a:solidFill>
                <a:latin typeface="Arial"/>
              </a:rPr>
              <a:t>I</a:t>
            </a:r>
            <a:r>
              <a:rPr b="1" lang="en-US" sz="1400" spc="-1" strike="noStrike">
                <a:solidFill>
                  <a:srgbClr val="008cff"/>
                </a:solidFill>
                <a:latin typeface="Arial"/>
              </a:rPr>
              <a:t>I</a:t>
            </a:r>
            <a:r>
              <a:rPr b="1" lang="ru-RU" sz="1400" spc="-1" strike="noStrike">
                <a:solidFill>
                  <a:srgbClr val="008cff"/>
                </a:solidFill>
                <a:latin typeface="Arial"/>
              </a:rPr>
              <a:t> квартале 2025»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7" name="Graphic 12" descr=""/>
          <p:cNvPicPr/>
          <p:nvPr/>
        </p:nvPicPr>
        <p:blipFill>
          <a:blip r:embed="rId2"/>
          <a:stretch/>
        </p:blipFill>
        <p:spPr>
          <a:xfrm>
            <a:off x="1880640" y="3150360"/>
            <a:ext cx="265320" cy="274320"/>
          </a:xfrm>
          <a:prstGeom prst="rect">
            <a:avLst/>
          </a:prstGeom>
          <a:ln w="0">
            <a:noFill/>
          </a:ln>
        </p:spPr>
      </p:pic>
      <p:sp>
        <p:nvSpPr>
          <p:cNvPr id="48" name="TextBox 4"/>
          <p:cNvSpPr/>
          <p:nvPr/>
        </p:nvSpPr>
        <p:spPr>
          <a:xfrm>
            <a:off x="2185920" y="3125160"/>
            <a:ext cx="226296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8cff"/>
                </a:solidFill>
                <a:latin typeface="Arial"/>
              </a:rPr>
              <a:t>Отсканировать </a:t>
            </a:r>
            <a:r>
              <a:rPr b="1" lang="en-US" sz="1400" spc="-1" strike="noStrike">
                <a:solidFill>
                  <a:srgbClr val="008cff"/>
                </a:solidFill>
                <a:latin typeface="Arial"/>
              </a:rPr>
              <a:t>QR </a:t>
            </a:r>
            <a:r>
              <a:rPr b="1" lang="ru-RU" sz="1400" spc="-1" strike="noStrike">
                <a:solidFill>
                  <a:srgbClr val="008cff"/>
                </a:solidFill>
                <a:latin typeface="Arial"/>
              </a:rPr>
              <a:t>код: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9" name="Graphic 12" descr=""/>
          <p:cNvPicPr/>
          <p:nvPr/>
        </p:nvPicPr>
        <p:blipFill>
          <a:blip r:embed="rId3"/>
          <a:stretch/>
        </p:blipFill>
        <p:spPr>
          <a:xfrm>
            <a:off x="1311480" y="4838040"/>
            <a:ext cx="265320" cy="274320"/>
          </a:xfrm>
          <a:prstGeom prst="rect">
            <a:avLst/>
          </a:prstGeom>
          <a:ln w="0">
            <a:noFill/>
          </a:ln>
        </p:spPr>
      </p:pic>
      <p:sp>
        <p:nvSpPr>
          <p:cNvPr id="50" name="TextBox 38"/>
          <p:cNvSpPr/>
          <p:nvPr/>
        </p:nvSpPr>
        <p:spPr>
          <a:xfrm>
            <a:off x="1681200" y="4814640"/>
            <a:ext cx="339372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8cff"/>
                </a:solidFill>
                <a:latin typeface="Arial"/>
              </a:rPr>
              <a:t>На официальном сайте Росреестра: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Rectangle: Rounded Corners 23"/>
          <p:cNvSpPr/>
          <p:nvPr/>
        </p:nvSpPr>
        <p:spPr>
          <a:xfrm>
            <a:off x="691920" y="5087160"/>
            <a:ext cx="5173560" cy="151632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 marL="171360" indent="-171360" algn="ctr">
              <a:lnSpc>
                <a:spcPct val="100000"/>
              </a:lnSpc>
              <a:buClr>
                <a:srgbClr val="39505e"/>
              </a:buClr>
              <a:buFont typeface="OpenSymbol"/>
              <a:buChar char="-"/>
            </a:pP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Перейти по ссылке: </a:t>
            </a:r>
            <a:r>
              <a:rPr b="0" lang="en-US" sz="1200" spc="-1" strike="noStrike" u="sng">
                <a:solidFill>
                  <a:srgbClr val="007cff"/>
                </a:solidFill>
                <a:uFillTx/>
                <a:latin typeface="Arial"/>
              </a:rPr>
              <a:t>https://pos.gosuslugi.ru/lkp/polls/528411/?ysclid=mciy8xhia025535642</a:t>
            </a:r>
            <a:r>
              <a:rPr b="0" lang="ru-RU" sz="1400" spc="-1" strike="noStrike">
                <a:solidFill>
                  <a:srgbClr val="008cff"/>
                </a:solidFill>
                <a:latin typeface="Arial"/>
              </a:rPr>
              <a:t>Раздел:</a:t>
            </a: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 «Общественное голосование на портале Госуслуг «Мой выбор, мое будущее»»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00" spc="-1" strike="noStrike">
              <a:solidFill>
                <a:srgbClr val="000000"/>
              </a:solidFill>
              <a:latin typeface="Arial"/>
            </a:endParaRPr>
          </a:p>
          <a:p>
            <a:pPr marL="171360" indent="-171360" algn="ctr">
              <a:lnSpc>
                <a:spcPct val="100000"/>
              </a:lnSpc>
              <a:buClr>
                <a:srgbClr val="008cff"/>
              </a:buClr>
              <a:buFont typeface="OpenSymbol"/>
              <a:buChar char="-"/>
            </a:pPr>
            <a:r>
              <a:rPr b="0" lang="ru-RU" sz="1400" spc="-1" strike="noStrike">
                <a:solidFill>
                  <a:srgbClr val="008cff"/>
                </a:solidFill>
                <a:latin typeface="Arial"/>
              </a:rPr>
              <a:t>Опрос: </a:t>
            </a: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«Опрос по оценке качества личного приема </a:t>
            </a:r>
            <a:br>
              <a:rPr sz="1400"/>
            </a:b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в Росреестре в I</a:t>
            </a:r>
            <a:r>
              <a:rPr b="0" lang="en-US" sz="1400" spc="-1" strike="noStrike">
                <a:solidFill>
                  <a:srgbClr val="39505e"/>
                </a:solidFill>
                <a:latin typeface="Arial"/>
              </a:rPr>
              <a:t>II</a:t>
            </a: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 квартале 2025»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br>
              <a:rPr sz="1100"/>
            </a:b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Rectangle: Rounded Corners 23"/>
          <p:cNvSpPr/>
          <p:nvPr/>
        </p:nvSpPr>
        <p:spPr>
          <a:xfrm>
            <a:off x="6440760" y="292320"/>
            <a:ext cx="4975560" cy="6363000"/>
          </a:xfrm>
          <a:prstGeom prst="roundRect">
            <a:avLst>
              <a:gd name="adj" fmla="val 6834"/>
            </a:avLst>
          </a:prstGeom>
          <a:solidFill>
            <a:schemeClr val="bg1"/>
          </a:solidFill>
          <a:ln w="22225">
            <a:solidFill>
              <a:srgbClr val="008cff"/>
            </a:solidFill>
          </a:ln>
          <a:effectLst>
            <a:glow rad="114480">
              <a:srgbClr val="008cff">
                <a:alpha val="31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900" spc="-1" strike="noStrike">
              <a:solidFill>
                <a:srgbClr val="404040"/>
              </a:solidFill>
              <a:latin typeface="Arial"/>
            </a:endParaRPr>
          </a:p>
        </p:txBody>
      </p:sp>
      <p:sp>
        <p:nvSpPr>
          <p:cNvPr id="53" name="Rectangle: Rounded Corners 23"/>
          <p:cNvSpPr/>
          <p:nvPr/>
        </p:nvSpPr>
        <p:spPr>
          <a:xfrm>
            <a:off x="7300440" y="610560"/>
            <a:ext cx="3772440" cy="3114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chemeClr val="accent1"/>
                </a:solidFill>
                <a:latin typeface="Arial"/>
              </a:rPr>
              <a:t>Уважаемый заявитель!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TextBox 64"/>
          <p:cNvSpPr/>
          <p:nvPr/>
        </p:nvSpPr>
        <p:spPr>
          <a:xfrm>
            <a:off x="6440760" y="2747880"/>
            <a:ext cx="497484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Пройти опрос можно любым удобным для Вас способом: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5" name="Graphic 7" descr=""/>
          <p:cNvPicPr/>
          <p:nvPr/>
        </p:nvPicPr>
        <p:blipFill>
          <a:blip r:embed="rId4"/>
          <a:stretch/>
        </p:blipFill>
        <p:spPr>
          <a:xfrm>
            <a:off x="6802560" y="453240"/>
            <a:ext cx="582480" cy="626040"/>
          </a:xfrm>
          <a:prstGeom prst="rect">
            <a:avLst/>
          </a:prstGeom>
          <a:ln w="0">
            <a:noFill/>
          </a:ln>
        </p:spPr>
      </p:pic>
      <p:sp>
        <p:nvSpPr>
          <p:cNvPr id="56" name="Rectangle: Rounded Corners 23"/>
          <p:cNvSpPr/>
          <p:nvPr/>
        </p:nvSpPr>
        <p:spPr>
          <a:xfrm>
            <a:off x="6440760" y="1177560"/>
            <a:ext cx="4974840" cy="135432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Федеральная служба государственной регистрации кадастра и картографии </a:t>
            </a:r>
            <a:r>
              <a:rPr b="0" lang="ru-RU" sz="1400" spc="-1" strike="noStrike">
                <a:solidFill>
                  <a:schemeClr val="accent1"/>
                </a:solidFill>
                <a:latin typeface="Arial"/>
              </a:rPr>
              <a:t>в целях повышения качества предоставления государственных услуг </a:t>
            </a:r>
            <a:br>
              <a:rPr sz="1400"/>
            </a:br>
            <a:r>
              <a:rPr b="0" lang="ru-RU" sz="1400" spc="-1" strike="noStrike">
                <a:solidFill>
                  <a:schemeClr val="accent1"/>
                </a:solidFill>
                <a:latin typeface="Arial"/>
              </a:rPr>
              <a:t>и функций </a:t>
            </a: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проводит</a:t>
            </a:r>
            <a:r>
              <a:rPr b="1" lang="ru-RU" sz="1400" spc="-1" strike="noStrike">
                <a:solidFill>
                  <a:schemeClr val="accent1"/>
                </a:solidFill>
                <a:latin typeface="Arial"/>
              </a:rPr>
              <a:t> </a:t>
            </a: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опрос на тему: </a:t>
            </a:r>
            <a:br>
              <a:rPr sz="1400"/>
            </a:br>
            <a:r>
              <a:rPr b="1" lang="ru-RU" sz="1400" spc="-1" strike="noStrike">
                <a:solidFill>
                  <a:srgbClr val="008cff"/>
                </a:solidFill>
                <a:latin typeface="Arial"/>
              </a:rPr>
              <a:t>«Опрос по оценке качества личного приема </a:t>
            </a:r>
            <a:br>
              <a:rPr sz="1400"/>
            </a:br>
            <a:r>
              <a:rPr b="1" lang="ru-RU" sz="1400" spc="-1" strike="noStrike">
                <a:solidFill>
                  <a:srgbClr val="008cff"/>
                </a:solidFill>
                <a:latin typeface="Arial"/>
              </a:rPr>
              <a:t>в Росреестре в I</a:t>
            </a:r>
            <a:r>
              <a:rPr b="1" lang="en-US" sz="1400" spc="-1" strike="noStrike">
                <a:solidFill>
                  <a:srgbClr val="008cff"/>
                </a:solidFill>
                <a:latin typeface="Arial"/>
              </a:rPr>
              <a:t>II</a:t>
            </a:r>
            <a:r>
              <a:rPr b="1" lang="ru-RU" sz="1400" spc="-1" strike="noStrike">
                <a:solidFill>
                  <a:srgbClr val="008cff"/>
                </a:solidFill>
                <a:latin typeface="Arial"/>
              </a:rPr>
              <a:t> квартале 2025»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7" name="Graphic 12" descr=""/>
          <p:cNvPicPr/>
          <p:nvPr/>
        </p:nvPicPr>
        <p:blipFill>
          <a:blip r:embed="rId5"/>
          <a:stretch/>
        </p:blipFill>
        <p:spPr>
          <a:xfrm>
            <a:off x="7469640" y="3141720"/>
            <a:ext cx="265320" cy="274320"/>
          </a:xfrm>
          <a:prstGeom prst="rect">
            <a:avLst/>
          </a:prstGeom>
          <a:ln w="0">
            <a:noFill/>
          </a:ln>
        </p:spPr>
      </p:pic>
      <p:sp>
        <p:nvSpPr>
          <p:cNvPr id="58" name="TextBox 68"/>
          <p:cNvSpPr/>
          <p:nvPr/>
        </p:nvSpPr>
        <p:spPr>
          <a:xfrm>
            <a:off x="7792920" y="3125160"/>
            <a:ext cx="226296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8cff"/>
                </a:solidFill>
                <a:latin typeface="Arial"/>
              </a:rPr>
              <a:t>Отсканировать </a:t>
            </a:r>
            <a:r>
              <a:rPr b="1" lang="en-US" sz="1400" spc="-1" strike="noStrike">
                <a:solidFill>
                  <a:srgbClr val="008cff"/>
                </a:solidFill>
                <a:latin typeface="Arial"/>
              </a:rPr>
              <a:t>QR </a:t>
            </a:r>
            <a:r>
              <a:rPr b="1" lang="ru-RU" sz="1400" spc="-1" strike="noStrike">
                <a:solidFill>
                  <a:srgbClr val="008cff"/>
                </a:solidFill>
                <a:latin typeface="Arial"/>
              </a:rPr>
              <a:t>код: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9" name="Graphic 12" descr=""/>
          <p:cNvPicPr/>
          <p:nvPr/>
        </p:nvPicPr>
        <p:blipFill>
          <a:blip r:embed="rId6"/>
          <a:stretch/>
        </p:blipFill>
        <p:spPr>
          <a:xfrm>
            <a:off x="6993720" y="4817520"/>
            <a:ext cx="265320" cy="274320"/>
          </a:xfrm>
          <a:prstGeom prst="rect">
            <a:avLst/>
          </a:prstGeom>
          <a:ln w="0">
            <a:noFill/>
          </a:ln>
        </p:spPr>
      </p:pic>
      <p:sp>
        <p:nvSpPr>
          <p:cNvPr id="60" name="TextBox 71"/>
          <p:cNvSpPr/>
          <p:nvPr/>
        </p:nvSpPr>
        <p:spPr>
          <a:xfrm>
            <a:off x="7359840" y="4814640"/>
            <a:ext cx="339372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1400" spc="-1" strike="noStrike">
                <a:solidFill>
                  <a:srgbClr val="008cff"/>
                </a:solidFill>
                <a:latin typeface="Arial"/>
              </a:rPr>
              <a:t>На официальном сайте Росреестра: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Rectangle: Rounded Corners 23"/>
          <p:cNvSpPr/>
          <p:nvPr/>
        </p:nvSpPr>
        <p:spPr>
          <a:xfrm>
            <a:off x="6303240" y="5091840"/>
            <a:ext cx="5179320" cy="146376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 marL="171360" indent="-171360" algn="ctr">
              <a:lnSpc>
                <a:spcPct val="100000"/>
              </a:lnSpc>
              <a:buClr>
                <a:srgbClr val="39505e"/>
              </a:buClr>
              <a:buFont typeface="OpenSymbol"/>
              <a:buChar char="-"/>
            </a:pP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Перейти по ссылке: </a:t>
            </a:r>
            <a:r>
              <a:rPr b="0" lang="en-US" sz="1200" spc="-1" strike="noStrike" u="sng">
                <a:solidFill>
                  <a:schemeClr val="accent3">
                    <a:lumMod val="75000"/>
                  </a:schemeClr>
                </a:solidFill>
                <a:uFillTx/>
                <a:latin typeface="Arial"/>
              </a:rPr>
              <a:t>https://pos.gosuslugi.ru/lkp/polls/528411/?ysclid=mciy8xhia025535642</a:t>
            </a:r>
            <a:r>
              <a:rPr b="0" lang="ru-RU" sz="1400" spc="-1" strike="noStrike">
                <a:solidFill>
                  <a:srgbClr val="008cff"/>
                </a:solidFill>
                <a:latin typeface="Arial"/>
              </a:rPr>
              <a:t>Раздел:</a:t>
            </a: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 «Общественное голосование на портале Госуслуг «Мой выбор, мое будущее»»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00" spc="-1" strike="noStrike">
              <a:solidFill>
                <a:srgbClr val="000000"/>
              </a:solidFill>
              <a:latin typeface="Arial"/>
            </a:endParaRPr>
          </a:p>
          <a:p>
            <a:pPr marL="171360" indent="-171360" algn="ctr">
              <a:lnSpc>
                <a:spcPct val="100000"/>
              </a:lnSpc>
              <a:buClr>
                <a:srgbClr val="008cff"/>
              </a:buClr>
              <a:buFont typeface="OpenSymbol"/>
              <a:buChar char="-"/>
            </a:pPr>
            <a:r>
              <a:rPr b="0" lang="ru-RU" sz="1400" spc="-1" strike="noStrike">
                <a:solidFill>
                  <a:srgbClr val="008cff"/>
                </a:solidFill>
                <a:latin typeface="Arial"/>
              </a:rPr>
              <a:t>Опрос: </a:t>
            </a: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«Опрос по оценке качества личного приема </a:t>
            </a:r>
            <a:br>
              <a:rPr sz="1400"/>
            </a:b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в Росреестре в I</a:t>
            </a:r>
            <a:r>
              <a:rPr b="0" lang="en-US" sz="1400" spc="-1" strike="noStrike">
                <a:solidFill>
                  <a:srgbClr val="39505e"/>
                </a:solidFill>
                <a:latin typeface="Arial"/>
              </a:rPr>
              <a:t>II</a:t>
            </a:r>
            <a:r>
              <a:rPr b="0" lang="ru-RU" sz="1400" spc="-1" strike="noStrike">
                <a:solidFill>
                  <a:srgbClr val="39505e"/>
                </a:solidFill>
                <a:latin typeface="Arial"/>
              </a:rPr>
              <a:t> квартале 2025»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br>
              <a:rPr sz="1100"/>
            </a:b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2" name="Рисунок 1" descr=""/>
          <p:cNvPicPr/>
          <p:nvPr/>
        </p:nvPicPr>
        <p:blipFill>
          <a:blip r:embed="rId7"/>
          <a:stretch/>
        </p:blipFill>
        <p:spPr>
          <a:xfrm>
            <a:off x="2486160" y="3432960"/>
            <a:ext cx="1418760" cy="1418760"/>
          </a:xfrm>
          <a:prstGeom prst="rect">
            <a:avLst/>
          </a:prstGeom>
          <a:ln w="0">
            <a:noFill/>
          </a:ln>
        </p:spPr>
      </p:pic>
      <p:pic>
        <p:nvPicPr>
          <p:cNvPr id="63" name="Рисунок 2" descr=""/>
          <p:cNvPicPr/>
          <p:nvPr/>
        </p:nvPicPr>
        <p:blipFill>
          <a:blip r:embed="rId8"/>
          <a:stretch/>
        </p:blipFill>
        <p:spPr>
          <a:xfrm>
            <a:off x="8214480" y="3394080"/>
            <a:ext cx="1420200" cy="1420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p14:dur="2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2_Шаблон">
  <a:themeElements>
    <a:clrScheme name="Custom 17">
      <a:dk1>
        <a:srgbClr val="008cff"/>
      </a:dk1>
      <a:lt1>
        <a:srgbClr val="ffffff"/>
      </a:lt1>
      <a:dk2>
        <a:srgbClr val="008cff"/>
      </a:dk2>
      <a:lt2>
        <a:srgbClr val="ffffff"/>
      </a:lt2>
      <a:accent1>
        <a:srgbClr val="008cff"/>
      </a:accent1>
      <a:accent2>
        <a:srgbClr val="00cc99"/>
      </a:accent2>
      <a:accent3>
        <a:srgbClr val="ff7900"/>
      </a:accent3>
      <a:accent4>
        <a:srgbClr val="85c0fb"/>
      </a:accent4>
      <a:accent5>
        <a:srgbClr val="92d050"/>
      </a:accent5>
      <a:accent6>
        <a:srgbClr val="ffc000"/>
      </a:accent6>
      <a:hlink>
        <a:srgbClr val="e17900"/>
      </a:hlink>
      <a:folHlink>
        <a:srgbClr val="4472c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22684</TotalTime>
  <Application>LibreOffice/7.5.6.2$Linux_X86_64 LibreOffice_project/50$Build-2</Application>
  <AppVersion>15.0000</AppVersion>
  <Words>207</Words>
  <Paragraphs>18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2020-12-17T18:43:20Z</dcterms:created>
  <dc:creator>Григорян Аркадий Робертович</dc:creator>
  <dc:description/>
  <dc:language>ru-RU</dc:language>
  <cp:lastModifiedBy>Башарина Дана Юрьевна</cp:lastModifiedBy>
  <cp:lastPrinted>2023-10-06T12:33:15Z</cp:lastPrinted>
  <dcterms:modified xsi:type="dcterms:W3CDTF">2025-06-30T11:12:22Z</dcterms:modified>
  <cp:revision>1490</cp:revision>
  <dc:subject/>
  <dc:title>Цифровая  трансформация  и реинжиниринг бизнес-процессов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2020-12-17T00:00:00Z</vt:filetime>
  </property>
  <property fmtid="{D5CDD505-2E9C-101B-9397-08002B2CF9AE}" pid="3" name="LastSaved">
    <vt:filetime>2020-12-17T00:00:00Z</vt:filetime>
  </property>
  <property fmtid="{D5CDD505-2E9C-101B-9397-08002B2CF9AE}" pid="4" name="NXPowerLiteLastOptimized">
    <vt:lpwstr>53052837</vt:lpwstr>
  </property>
  <property fmtid="{D5CDD505-2E9C-101B-9397-08002B2CF9AE}" pid="5" name="NXPowerLiteSettings">
    <vt:lpwstr>C700052003A000</vt:lpwstr>
  </property>
  <property fmtid="{D5CDD505-2E9C-101B-9397-08002B2CF9AE}" pid="6" name="NXPowerLiteVersion">
    <vt:lpwstr>D8.0.8</vt:lpwstr>
  </property>
  <property fmtid="{D5CDD505-2E9C-101B-9397-08002B2CF9AE}" pid="7" name="PresentationFormat">
    <vt:lpwstr>Широкоэкранный</vt:lpwstr>
  </property>
  <property fmtid="{D5CDD505-2E9C-101B-9397-08002B2CF9AE}" pid="8" name="Slides">
    <vt:i4>1</vt:i4>
  </property>
</Properties>
</file>