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_rels/presentation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2.png" ContentType="image/png"/>
  <Override PartName="/ppt/media/image1.wmf" ContentType="image/x-wmf"/>
  <Override PartName="/ppt/media/image3.png" ContentType="image/png"/>
  <Override PartName="/ppt/media/image5.png" ContentType="image/png"/>
  <Override PartName="/ppt/media/image4.png" ContentType="image/pn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0EF680BB-A3CF-4575-872E-6557EF77ED25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939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FB29D5B7-BEB0-48A6-9A85-11B4791A1C6E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939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B1E48585-709B-4550-9854-85625FAB2CEE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939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60B5EE49-FD33-4933-B0F3-3EB0DAEED8B1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939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7F6C0991-011E-45D8-9EF3-F078A6E42022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939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E88BC72C-C3C3-4E28-AC2A-65A12309A6FF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939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94C400F-ADA6-49CA-A700-41B6521FDA5C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939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960249A7-3A22-44C5-A52F-8279CD40A7FA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4945FC6E-B82A-4B39-ACD5-927C6728A709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939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8D95BCCB-6250-426B-BAE3-D68D906B3310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939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6FBA82FD-CC07-454D-AC67-35F0FB552482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939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5014DE6C-5F9E-410D-8AE1-C6142F53E255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oleObject" Target="../embeddings/oleObject1.bin"/><Relationship Id="rId3" Type="http://schemas.openxmlformats.org/officeDocument/2006/relationships/image" Target="../media/image1.wmf"/><Relationship Id="rId4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6" Type="http://schemas.openxmlformats.org/officeDocument/2006/relationships/slideLayout" Target="../slideLayouts/slideLayout1.xml"/><Relationship Id="rId7" Type="http://schemas.openxmlformats.org/officeDocument/2006/relationships/slideLayout" Target="../slideLayouts/slideLayout2.xml"/><Relationship Id="rId8" Type="http://schemas.openxmlformats.org/officeDocument/2006/relationships/slideLayout" Target="../slideLayouts/slideLayout3.xml"/><Relationship Id="rId9" Type="http://schemas.openxmlformats.org/officeDocument/2006/relationships/slideLayout" Target="../slideLayouts/slideLayout4.xml"/><Relationship Id="rId10" Type="http://schemas.openxmlformats.org/officeDocument/2006/relationships/slideLayout" Target="../slideLayouts/slideLayout5.xml"/><Relationship Id="rId11" Type="http://schemas.openxmlformats.org/officeDocument/2006/relationships/slideLayout" Target="../slideLayouts/slideLayout6.xml"/><Relationship Id="rId12" Type="http://schemas.openxmlformats.org/officeDocument/2006/relationships/slideLayout" Target="../slideLayouts/slideLayout7.xml"/><Relationship Id="rId13" Type="http://schemas.openxmlformats.org/officeDocument/2006/relationships/slideLayout" Target="../slideLayouts/slideLayout8.xml"/><Relationship Id="rId14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11.xml"/><Relationship Id="rId17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0" name="Object 4"/>
          <p:cNvGraphicFramePr/>
          <p:nvPr/>
        </p:nvGraphicFramePr>
        <p:xfrm>
          <a:off x="1440" y="1440"/>
          <a:ext cx="1080" cy="1080"/>
        </p:xfrm>
        <a:graphic>
          <a:graphicData uri="http://schemas.openxmlformats.org/presentationml/2006/ole">
            <p:oleObj progId="TCLayout.ActiveDocument.1" r:id="rId2" spid="">
              <p:embed/>
              <p:pic>
                <p:nvPicPr>
                  <p:cNvPr id="1" name="Object 4" descr=""/>
                  <p:cNvPicPr/>
                  <p:nvPr/>
                </p:nvPicPr>
                <p:blipFill>
                  <a:blip r:embed="rId3"/>
                  <a:stretch/>
                </p:blipFill>
                <p:spPr>
                  <a:xfrm>
                    <a:off x="1440" y="1440"/>
                    <a:ext cx="1080" cy="108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sp>
        <p:nvSpPr>
          <p:cNvPr id="2" name="Rectangle 6" hidden="1"/>
          <p:cNvSpPr/>
          <p:nvPr/>
        </p:nvSpPr>
        <p:spPr>
          <a:xfrm>
            <a:off x="0" y="0"/>
            <a:ext cx="195120" cy="158400"/>
          </a:xfrm>
          <a:prstGeom prst="rect">
            <a:avLst/>
          </a:prstGeom>
          <a:solidFill>
            <a:srgbClr val="0077be"/>
          </a:solidFill>
          <a:ln cap="rnd" w="9525">
            <a:solidFill>
              <a:srgbClr val="0077b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numCol="1" spcCol="0" wrap="none" horzOverflow="overflow" vertOverflow="overflow" lIns="0" rIns="0" tIns="0" bIns="0" anchor="ctr">
            <a:noAutofit/>
          </a:bodyPr>
          <a:p>
            <a:pPr algn="ctr">
              <a:lnSpc>
                <a:spcPct val="100000"/>
              </a:lnSpc>
            </a:pPr>
            <a:endParaRPr b="0" lang="en-US" sz="1960" spc="-1" strike="noStrike">
              <a:solidFill>
                <a:srgbClr val="ffffff"/>
              </a:solidFill>
              <a:latin typeface="Arial"/>
            </a:endParaRPr>
          </a:p>
        </p:txBody>
      </p:sp>
      <p:graphicFrame>
        <p:nvGraphicFramePr>
          <p:cNvPr id="3" name="Object 7"/>
          <p:cNvGraphicFramePr/>
          <p:nvPr/>
        </p:nvGraphicFramePr>
        <p:xfrm>
          <a:off x="1440" y="1440"/>
          <a:ext cx="1080" cy="1080"/>
        </p:xfrm>
        <a:graphic>
          <a:graphicData uri="http://schemas.openxmlformats.org/presentationml/2006/ole">
            <p:oleObj progId="TCLayout.ActiveDocument.1" r:id="rId4" spid="">
              <p:embed/>
              <p:pic>
                <p:nvPicPr>
                  <p:cNvPr id="4" name="Object 7" descr=""/>
                  <p:cNvPicPr/>
                  <p:nvPr/>
                </p:nvPicPr>
                <p:blipFill>
                  <a:blip r:embed="rId5"/>
                  <a:stretch/>
                </p:blipFill>
                <p:spPr>
                  <a:xfrm>
                    <a:off x="1440" y="1440"/>
                    <a:ext cx="1080" cy="108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sp>
        <p:nvSpPr>
          <p:cNvPr id="5" name="Rectangle 8" hidden="1"/>
          <p:cNvSpPr/>
          <p:nvPr/>
        </p:nvSpPr>
        <p:spPr>
          <a:xfrm>
            <a:off x="0" y="0"/>
            <a:ext cx="195120" cy="158400"/>
          </a:xfrm>
          <a:prstGeom prst="rect">
            <a:avLst/>
          </a:prstGeom>
          <a:solidFill>
            <a:srgbClr val="0077be"/>
          </a:solidFill>
          <a:ln cap="rnd" w="9525">
            <a:solidFill>
              <a:srgbClr val="0077b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numCol="1" spcCol="0" wrap="none" horzOverflow="overflow" vertOverflow="overflow" lIns="0" rIns="0" tIns="0" bIns="0" anchor="ctr">
            <a:noAutofit/>
          </a:bodyPr>
          <a:p>
            <a:pPr algn="ctr">
              <a:lnSpc>
                <a:spcPct val="100000"/>
              </a:lnSpc>
            </a:pPr>
            <a:endParaRPr b="0" lang="en-US" sz="19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sldNum" idx="1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ru-RU" sz="1400" spc="-1" strike="noStrike">
                <a:solidFill>
                  <a:srgbClr val="008cff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47C98A39-B76F-4171-ABCE-6A5D006E5EF4}" type="slidenum">
              <a:rPr b="1" lang="ru-RU" sz="1400" spc="-1" strike="noStrike">
                <a:solidFill>
                  <a:srgbClr val="008cff"/>
                </a:solidFill>
                <a:latin typeface="Arial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  <p:sldLayoutId id="2147483660" r:id="rId17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8" Type="http://schemas.openxmlformats.org/officeDocument/2006/relationships/image" Target="../media/image5.png"/><Relationship Id="rId9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: Rounded Corners 23"/>
          <p:cNvSpPr/>
          <p:nvPr/>
        </p:nvSpPr>
        <p:spPr>
          <a:xfrm>
            <a:off x="1582200" y="610560"/>
            <a:ext cx="3772440" cy="3114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chemeClr val="accent1"/>
                </a:solidFill>
                <a:latin typeface="Arial"/>
              </a:rPr>
              <a:t>Уважаемый заявитель!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TextBox 3"/>
          <p:cNvSpPr/>
          <p:nvPr/>
        </p:nvSpPr>
        <p:spPr>
          <a:xfrm>
            <a:off x="722520" y="2747880"/>
            <a:ext cx="497484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Пройти опрос можно любым удобным для Вас способом: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5" name="Graphic 7" descr=""/>
          <p:cNvPicPr/>
          <p:nvPr/>
        </p:nvPicPr>
        <p:blipFill>
          <a:blip r:embed="rId1"/>
          <a:stretch/>
        </p:blipFill>
        <p:spPr>
          <a:xfrm>
            <a:off x="1084320" y="453240"/>
            <a:ext cx="582480" cy="626040"/>
          </a:xfrm>
          <a:prstGeom prst="rect">
            <a:avLst/>
          </a:prstGeom>
          <a:ln w="0">
            <a:noFill/>
          </a:ln>
        </p:spPr>
      </p:pic>
      <p:sp>
        <p:nvSpPr>
          <p:cNvPr id="46" name="Rectangle: Rounded Corners 23"/>
          <p:cNvSpPr/>
          <p:nvPr/>
        </p:nvSpPr>
        <p:spPr>
          <a:xfrm>
            <a:off x="722520" y="1177560"/>
            <a:ext cx="4974840" cy="135432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Федеральная служба государственной регистрации кадастра и картографии </a:t>
            </a:r>
            <a:r>
              <a:rPr b="0" lang="ru-RU" sz="1400" spc="-1" strike="noStrike">
                <a:solidFill>
                  <a:schemeClr val="accent1"/>
                </a:solidFill>
                <a:latin typeface="Arial"/>
              </a:rPr>
              <a:t>в целях повышения качества предоставления государственных услуг </a:t>
            </a:r>
            <a:br>
              <a:rPr sz="1400"/>
            </a:br>
            <a:r>
              <a:rPr b="0" lang="ru-RU" sz="1400" spc="-1" strike="noStrike">
                <a:solidFill>
                  <a:schemeClr val="accent1"/>
                </a:solidFill>
                <a:latin typeface="Arial"/>
              </a:rPr>
              <a:t>и функций </a:t>
            </a: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проводит</a:t>
            </a:r>
            <a:r>
              <a:rPr b="1" lang="ru-RU" sz="1400" spc="-1" strike="noStrike">
                <a:solidFill>
                  <a:schemeClr val="accent1"/>
                </a:solidFill>
                <a:latin typeface="Arial"/>
              </a:rPr>
              <a:t> </a:t>
            </a: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опрос на тему: </a:t>
            </a:r>
            <a:br>
              <a:rPr sz="1400"/>
            </a:br>
            <a:r>
              <a:rPr b="1" lang="ru-RU" sz="1400" spc="-1" strike="noStrike">
                <a:solidFill>
                  <a:srgbClr val="008cff"/>
                </a:solidFill>
                <a:latin typeface="Arial"/>
              </a:rPr>
              <a:t>«Опрос по оценке качества работы с обращениями граждан в Росреестре в </a:t>
            </a:r>
            <a:r>
              <a:rPr b="1" lang="en-US" sz="1400" spc="-1" strike="noStrike">
                <a:solidFill>
                  <a:srgbClr val="008cff"/>
                </a:solidFill>
                <a:latin typeface="Arial"/>
              </a:rPr>
              <a:t>I</a:t>
            </a:r>
            <a:r>
              <a:rPr b="1" lang="ru-RU" sz="1400" spc="-1" strike="noStrike">
                <a:solidFill>
                  <a:srgbClr val="008cff"/>
                </a:solidFill>
                <a:latin typeface="Arial"/>
              </a:rPr>
              <a:t>I</a:t>
            </a:r>
            <a:r>
              <a:rPr b="1" lang="en-US" sz="1400" spc="-1" strike="noStrike">
                <a:solidFill>
                  <a:srgbClr val="008cff"/>
                </a:solidFill>
                <a:latin typeface="Arial"/>
              </a:rPr>
              <a:t>I</a:t>
            </a:r>
            <a:r>
              <a:rPr b="1" lang="ru-RU" sz="1400" spc="-1" strike="noStrike">
                <a:solidFill>
                  <a:srgbClr val="008cff"/>
                </a:solidFill>
                <a:latin typeface="Arial"/>
              </a:rPr>
              <a:t> квартале 2025»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7" name="Graphic 12" descr=""/>
          <p:cNvPicPr/>
          <p:nvPr/>
        </p:nvPicPr>
        <p:blipFill>
          <a:blip r:embed="rId2"/>
          <a:stretch/>
        </p:blipFill>
        <p:spPr>
          <a:xfrm>
            <a:off x="1880640" y="3150360"/>
            <a:ext cx="265320" cy="274320"/>
          </a:xfrm>
          <a:prstGeom prst="rect">
            <a:avLst/>
          </a:prstGeom>
          <a:ln w="0">
            <a:noFill/>
          </a:ln>
        </p:spPr>
      </p:pic>
      <p:sp>
        <p:nvSpPr>
          <p:cNvPr id="48" name="TextBox 4"/>
          <p:cNvSpPr/>
          <p:nvPr/>
        </p:nvSpPr>
        <p:spPr>
          <a:xfrm>
            <a:off x="2185920" y="3125160"/>
            <a:ext cx="226296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8cff"/>
                </a:solidFill>
                <a:latin typeface="Arial"/>
              </a:rPr>
              <a:t>Отсканировать </a:t>
            </a:r>
            <a:r>
              <a:rPr b="1" lang="en-US" sz="1400" spc="-1" strike="noStrike">
                <a:solidFill>
                  <a:srgbClr val="008cff"/>
                </a:solidFill>
                <a:latin typeface="Arial"/>
              </a:rPr>
              <a:t>QR </a:t>
            </a:r>
            <a:r>
              <a:rPr b="1" lang="ru-RU" sz="1400" spc="-1" strike="noStrike">
                <a:solidFill>
                  <a:srgbClr val="008cff"/>
                </a:solidFill>
                <a:latin typeface="Arial"/>
              </a:rPr>
              <a:t>код: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9" name="Graphic 12" descr=""/>
          <p:cNvPicPr/>
          <p:nvPr/>
        </p:nvPicPr>
        <p:blipFill>
          <a:blip r:embed="rId3"/>
          <a:stretch/>
        </p:blipFill>
        <p:spPr>
          <a:xfrm>
            <a:off x="1311480" y="4838040"/>
            <a:ext cx="265320" cy="274320"/>
          </a:xfrm>
          <a:prstGeom prst="rect">
            <a:avLst/>
          </a:prstGeom>
          <a:ln w="0">
            <a:noFill/>
          </a:ln>
        </p:spPr>
      </p:pic>
      <p:sp>
        <p:nvSpPr>
          <p:cNvPr id="50" name="TextBox 38"/>
          <p:cNvSpPr/>
          <p:nvPr/>
        </p:nvSpPr>
        <p:spPr>
          <a:xfrm>
            <a:off x="1681200" y="4814640"/>
            <a:ext cx="339372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8cff"/>
                </a:solidFill>
                <a:latin typeface="Arial"/>
              </a:rPr>
              <a:t>На официальном сайте Росреестра: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Rectangle: Rounded Corners 23"/>
          <p:cNvSpPr/>
          <p:nvPr/>
        </p:nvSpPr>
        <p:spPr>
          <a:xfrm>
            <a:off x="691920" y="5087160"/>
            <a:ext cx="5272920" cy="151632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 marL="171360" indent="-171360" algn="ctr">
              <a:lnSpc>
                <a:spcPct val="100000"/>
              </a:lnSpc>
              <a:buClr>
                <a:srgbClr val="39505e"/>
              </a:buClr>
              <a:buFont typeface="OpenSymbol"/>
              <a:buChar char="-"/>
            </a:pP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Перейти по ссылке: </a:t>
            </a:r>
            <a:r>
              <a:rPr b="0" lang="en-US" sz="1200" spc="-1" strike="noStrike" u="sng">
                <a:solidFill>
                  <a:srgbClr val="007cff"/>
                </a:solidFill>
                <a:uFillTx/>
                <a:latin typeface="Arial"/>
              </a:rPr>
              <a:t>https://pos.gosuslugi.ru/lkp/polls/528404/?ysclid=mciy8fnsf8985966881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marL="171360" indent="-171360" algn="ctr">
              <a:lnSpc>
                <a:spcPct val="100000"/>
              </a:lnSpc>
              <a:buClr>
                <a:srgbClr val="008cff"/>
              </a:buClr>
              <a:buFont typeface="OpenSymbol"/>
              <a:buChar char="-"/>
            </a:pPr>
            <a:r>
              <a:rPr b="0" lang="ru-RU" sz="1400" spc="-1" strike="noStrike">
                <a:solidFill>
                  <a:srgbClr val="008cff"/>
                </a:solidFill>
                <a:latin typeface="Arial"/>
              </a:rPr>
              <a:t>Раздел:</a:t>
            </a: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 «Общественное голосование на портале Госуслуг «Мой выбор, мое будущее»»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00" spc="-1" strike="noStrike">
              <a:solidFill>
                <a:srgbClr val="000000"/>
              </a:solidFill>
              <a:latin typeface="Arial"/>
            </a:endParaRPr>
          </a:p>
          <a:p>
            <a:pPr marL="171360" indent="-171360" algn="ctr">
              <a:lnSpc>
                <a:spcPct val="100000"/>
              </a:lnSpc>
              <a:buClr>
                <a:srgbClr val="008cff"/>
              </a:buClr>
              <a:buFont typeface="OpenSymbol"/>
              <a:buChar char="-"/>
            </a:pPr>
            <a:r>
              <a:rPr b="0" lang="ru-RU" sz="1400" spc="-1" strike="noStrike">
                <a:solidFill>
                  <a:srgbClr val="008cff"/>
                </a:solidFill>
                <a:latin typeface="Arial"/>
              </a:rPr>
              <a:t>Опрос: </a:t>
            </a: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«Опрос по оценке качества работы </a:t>
            </a:r>
            <a:br>
              <a:rPr sz="1400"/>
            </a:b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с обращениями граждан в Росреестре в </a:t>
            </a:r>
            <a:r>
              <a:rPr b="0" lang="en-US" sz="1400" spc="-1" strike="noStrike">
                <a:solidFill>
                  <a:srgbClr val="39505e"/>
                </a:solidFill>
                <a:latin typeface="Arial"/>
              </a:rPr>
              <a:t>I</a:t>
            </a: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I</a:t>
            </a:r>
            <a:r>
              <a:rPr b="0" lang="en-US" sz="1400" spc="-1" strike="noStrike">
                <a:solidFill>
                  <a:srgbClr val="39505e"/>
                </a:solidFill>
                <a:latin typeface="Arial"/>
              </a:rPr>
              <a:t>I</a:t>
            </a: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 квартале 2025»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br>
              <a:rPr sz="1100"/>
            </a:b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Rectangle: Rounded Corners 23"/>
          <p:cNvSpPr/>
          <p:nvPr/>
        </p:nvSpPr>
        <p:spPr>
          <a:xfrm>
            <a:off x="6334200" y="267480"/>
            <a:ext cx="5185800" cy="6499800"/>
          </a:xfrm>
          <a:prstGeom prst="roundRect">
            <a:avLst>
              <a:gd name="adj" fmla="val 6834"/>
            </a:avLst>
          </a:prstGeom>
          <a:solidFill>
            <a:schemeClr val="bg1"/>
          </a:solidFill>
          <a:ln w="22225">
            <a:solidFill>
              <a:srgbClr val="008cff"/>
            </a:solidFill>
          </a:ln>
          <a:effectLst>
            <a:glow rad="114480">
              <a:srgbClr val="008cff">
                <a:alpha val="31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900" spc="-1" strike="noStrike">
              <a:solidFill>
                <a:srgbClr val="404040"/>
              </a:solidFill>
              <a:latin typeface="Arial"/>
            </a:endParaRPr>
          </a:p>
        </p:txBody>
      </p:sp>
      <p:sp>
        <p:nvSpPr>
          <p:cNvPr id="53" name="Rectangle: Rounded Corners 23"/>
          <p:cNvSpPr/>
          <p:nvPr/>
        </p:nvSpPr>
        <p:spPr>
          <a:xfrm>
            <a:off x="7300440" y="610560"/>
            <a:ext cx="3772440" cy="3114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chemeClr val="accent1"/>
                </a:solidFill>
                <a:latin typeface="Arial"/>
              </a:rPr>
              <a:t>Уважаемый заявитель!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TextBox 64"/>
          <p:cNvSpPr/>
          <p:nvPr/>
        </p:nvSpPr>
        <p:spPr>
          <a:xfrm>
            <a:off x="6440760" y="2747880"/>
            <a:ext cx="497484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Пройти опрос можно любым удобным для Вас способом: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5" name="Graphic 7" descr=""/>
          <p:cNvPicPr/>
          <p:nvPr/>
        </p:nvPicPr>
        <p:blipFill>
          <a:blip r:embed="rId4"/>
          <a:stretch/>
        </p:blipFill>
        <p:spPr>
          <a:xfrm>
            <a:off x="6802560" y="453240"/>
            <a:ext cx="582480" cy="626040"/>
          </a:xfrm>
          <a:prstGeom prst="rect">
            <a:avLst/>
          </a:prstGeom>
          <a:ln w="0">
            <a:noFill/>
          </a:ln>
        </p:spPr>
      </p:pic>
      <p:sp>
        <p:nvSpPr>
          <p:cNvPr id="56" name="Rectangle: Rounded Corners 23"/>
          <p:cNvSpPr/>
          <p:nvPr/>
        </p:nvSpPr>
        <p:spPr>
          <a:xfrm>
            <a:off x="6440760" y="1177560"/>
            <a:ext cx="4974840" cy="135432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Федеральная служба государственной регистрации кадастра и картографии </a:t>
            </a:r>
            <a:r>
              <a:rPr b="0" lang="ru-RU" sz="1400" spc="-1" strike="noStrike">
                <a:solidFill>
                  <a:schemeClr val="accent1"/>
                </a:solidFill>
                <a:latin typeface="Arial"/>
              </a:rPr>
              <a:t>в целях повышения качества предоставления государственных услуг </a:t>
            </a:r>
            <a:br>
              <a:rPr sz="1400"/>
            </a:br>
            <a:r>
              <a:rPr b="0" lang="ru-RU" sz="1400" spc="-1" strike="noStrike">
                <a:solidFill>
                  <a:schemeClr val="accent1"/>
                </a:solidFill>
                <a:latin typeface="Arial"/>
              </a:rPr>
              <a:t>и функций </a:t>
            </a: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проводит</a:t>
            </a:r>
            <a:r>
              <a:rPr b="1" lang="ru-RU" sz="1400" spc="-1" strike="noStrike">
                <a:solidFill>
                  <a:schemeClr val="accent1"/>
                </a:solidFill>
                <a:latin typeface="Arial"/>
              </a:rPr>
              <a:t> </a:t>
            </a: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опрос на тему: </a:t>
            </a:r>
            <a:br>
              <a:rPr sz="1400"/>
            </a:br>
            <a:r>
              <a:rPr b="1" lang="ru-RU" sz="1400" spc="-1" strike="noStrike">
                <a:solidFill>
                  <a:srgbClr val="008cff"/>
                </a:solidFill>
                <a:latin typeface="Arial"/>
              </a:rPr>
              <a:t>«Опрос по оценке качества работы с обращениями граждан в Росреестре в I</a:t>
            </a:r>
            <a:r>
              <a:rPr b="1" lang="en-US" sz="1400" spc="-1" strike="noStrike">
                <a:solidFill>
                  <a:srgbClr val="008cff"/>
                </a:solidFill>
                <a:latin typeface="Arial"/>
              </a:rPr>
              <a:t>II</a:t>
            </a:r>
            <a:r>
              <a:rPr b="1" lang="ru-RU" sz="1400" spc="-1" strike="noStrike">
                <a:solidFill>
                  <a:srgbClr val="008cff"/>
                </a:solidFill>
                <a:latin typeface="Arial"/>
              </a:rPr>
              <a:t> квартале 2025»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7" name="Graphic 12" descr=""/>
          <p:cNvPicPr/>
          <p:nvPr/>
        </p:nvPicPr>
        <p:blipFill>
          <a:blip r:embed="rId5"/>
          <a:stretch/>
        </p:blipFill>
        <p:spPr>
          <a:xfrm>
            <a:off x="7469640" y="3141720"/>
            <a:ext cx="265320" cy="274320"/>
          </a:xfrm>
          <a:prstGeom prst="rect">
            <a:avLst/>
          </a:prstGeom>
          <a:ln w="0">
            <a:noFill/>
          </a:ln>
        </p:spPr>
      </p:pic>
      <p:sp>
        <p:nvSpPr>
          <p:cNvPr id="58" name="TextBox 68"/>
          <p:cNvSpPr/>
          <p:nvPr/>
        </p:nvSpPr>
        <p:spPr>
          <a:xfrm>
            <a:off x="7792920" y="3125160"/>
            <a:ext cx="226296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8cff"/>
                </a:solidFill>
                <a:latin typeface="Arial"/>
              </a:rPr>
              <a:t>Отсканировать </a:t>
            </a:r>
            <a:r>
              <a:rPr b="1" lang="en-US" sz="1400" spc="-1" strike="noStrike">
                <a:solidFill>
                  <a:srgbClr val="008cff"/>
                </a:solidFill>
                <a:latin typeface="Arial"/>
              </a:rPr>
              <a:t>QR </a:t>
            </a:r>
            <a:r>
              <a:rPr b="1" lang="ru-RU" sz="1400" spc="-1" strike="noStrike">
                <a:solidFill>
                  <a:srgbClr val="008cff"/>
                </a:solidFill>
                <a:latin typeface="Arial"/>
              </a:rPr>
              <a:t>код: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9" name="Graphic 12" descr=""/>
          <p:cNvPicPr/>
          <p:nvPr/>
        </p:nvPicPr>
        <p:blipFill>
          <a:blip r:embed="rId6"/>
          <a:stretch/>
        </p:blipFill>
        <p:spPr>
          <a:xfrm>
            <a:off x="6993720" y="4817520"/>
            <a:ext cx="265320" cy="274320"/>
          </a:xfrm>
          <a:prstGeom prst="rect">
            <a:avLst/>
          </a:prstGeom>
          <a:ln w="0">
            <a:noFill/>
          </a:ln>
        </p:spPr>
      </p:pic>
      <p:sp>
        <p:nvSpPr>
          <p:cNvPr id="60" name="TextBox 71"/>
          <p:cNvSpPr/>
          <p:nvPr/>
        </p:nvSpPr>
        <p:spPr>
          <a:xfrm>
            <a:off x="7359840" y="4814640"/>
            <a:ext cx="339372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8cff"/>
                </a:solidFill>
                <a:latin typeface="Arial"/>
              </a:rPr>
              <a:t>На официальном сайте Росреестра: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Rectangle: Rounded Corners 23"/>
          <p:cNvSpPr/>
          <p:nvPr/>
        </p:nvSpPr>
        <p:spPr>
          <a:xfrm>
            <a:off x="6259680" y="5122080"/>
            <a:ext cx="5260320" cy="146376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 marL="171360" indent="-171360" algn="ctr">
              <a:lnSpc>
                <a:spcPct val="100000"/>
              </a:lnSpc>
              <a:buClr>
                <a:srgbClr val="39505e"/>
              </a:buClr>
              <a:buFont typeface="OpenSymbol"/>
              <a:buChar char="-"/>
            </a:pP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Перейти по ссылке: </a:t>
            </a:r>
            <a:r>
              <a:rPr b="0" lang="en-US" sz="1200" spc="-1" strike="noStrike" u="sng">
                <a:solidFill>
                  <a:schemeClr val="accent3">
                    <a:lumMod val="75000"/>
                  </a:schemeClr>
                </a:solidFill>
                <a:uFillTx/>
                <a:latin typeface="Arial"/>
              </a:rPr>
              <a:t>https://pos.gosuslugi.ru/lkp/polls/528404/?ysclid=mciy8fnsf8985966881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marL="171360" indent="-171360" algn="ctr">
              <a:lnSpc>
                <a:spcPct val="100000"/>
              </a:lnSpc>
              <a:buClr>
                <a:srgbClr val="008cff"/>
              </a:buClr>
              <a:buFont typeface="OpenSymbol"/>
              <a:buChar char="-"/>
            </a:pPr>
            <a:r>
              <a:rPr b="0" lang="ru-RU" sz="1400" spc="-1" strike="noStrike">
                <a:solidFill>
                  <a:srgbClr val="008cff"/>
                </a:solidFill>
                <a:latin typeface="Arial"/>
              </a:rPr>
              <a:t>Раздел:</a:t>
            </a: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 «Общественное голосование на портале Госуслуг «Мой выбор, мое будущее»»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00" spc="-1" strike="noStrike">
              <a:solidFill>
                <a:srgbClr val="000000"/>
              </a:solidFill>
              <a:latin typeface="Arial"/>
            </a:endParaRPr>
          </a:p>
          <a:p>
            <a:pPr marL="171360" indent="-171360" algn="ctr">
              <a:lnSpc>
                <a:spcPct val="100000"/>
              </a:lnSpc>
              <a:buClr>
                <a:srgbClr val="008cff"/>
              </a:buClr>
              <a:buFont typeface="OpenSymbol"/>
              <a:buChar char="-"/>
            </a:pPr>
            <a:r>
              <a:rPr b="0" lang="ru-RU" sz="1400" spc="-1" strike="noStrike">
                <a:solidFill>
                  <a:srgbClr val="008cff"/>
                </a:solidFill>
                <a:latin typeface="Arial"/>
              </a:rPr>
              <a:t>Опрос: </a:t>
            </a: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«Опрос по оценке качества работы </a:t>
            </a:r>
            <a:br>
              <a:rPr sz="1400"/>
            </a:b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с обращениями граждан в Росреестре в I</a:t>
            </a:r>
            <a:r>
              <a:rPr b="0" lang="en-US" sz="1400" spc="-1" strike="noStrike">
                <a:solidFill>
                  <a:srgbClr val="39505e"/>
                </a:solidFill>
                <a:latin typeface="Arial"/>
              </a:rPr>
              <a:t>II</a:t>
            </a: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 квартале 2025»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br>
              <a:rPr sz="1100"/>
            </a:b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2" name="Рисунок 2" descr=""/>
          <p:cNvPicPr/>
          <p:nvPr/>
        </p:nvPicPr>
        <p:blipFill>
          <a:blip r:embed="rId7"/>
          <a:stretch/>
        </p:blipFill>
        <p:spPr>
          <a:xfrm>
            <a:off x="2476800" y="3387240"/>
            <a:ext cx="1465560" cy="1465560"/>
          </a:xfrm>
          <a:prstGeom prst="rect">
            <a:avLst/>
          </a:prstGeom>
          <a:ln w="0">
            <a:noFill/>
          </a:ln>
        </p:spPr>
      </p:pic>
      <p:pic>
        <p:nvPicPr>
          <p:cNvPr id="63" name="Рисунок 5" descr=""/>
          <p:cNvPicPr/>
          <p:nvPr/>
        </p:nvPicPr>
        <p:blipFill>
          <a:blip r:embed="rId8"/>
          <a:stretch/>
        </p:blipFill>
        <p:spPr>
          <a:xfrm>
            <a:off x="8322120" y="3412080"/>
            <a:ext cx="1468800" cy="1462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p14:dur="2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2_Шаблон">
  <a:themeElements>
    <a:clrScheme name="Custom 17">
      <a:dk1>
        <a:srgbClr val="008cff"/>
      </a:dk1>
      <a:lt1>
        <a:srgbClr val="ffffff"/>
      </a:lt1>
      <a:dk2>
        <a:srgbClr val="008cff"/>
      </a:dk2>
      <a:lt2>
        <a:srgbClr val="ffffff"/>
      </a:lt2>
      <a:accent1>
        <a:srgbClr val="008cff"/>
      </a:accent1>
      <a:accent2>
        <a:srgbClr val="00cc99"/>
      </a:accent2>
      <a:accent3>
        <a:srgbClr val="ff7900"/>
      </a:accent3>
      <a:accent4>
        <a:srgbClr val="85c0fb"/>
      </a:accent4>
      <a:accent5>
        <a:srgbClr val="92d050"/>
      </a:accent5>
      <a:accent6>
        <a:srgbClr val="ffc000"/>
      </a:accent6>
      <a:hlink>
        <a:srgbClr val="e17900"/>
      </a:hlink>
      <a:folHlink>
        <a:srgbClr val="4472c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22712</TotalTime>
  <Application>LibreOffice/7.5.6.2$Linux_X86_64 LibreOffice_project/50$Build-2</Application>
  <AppVersion>15.0000</AppVersion>
  <Words>214</Words>
  <Paragraphs>20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2020-12-17T18:43:20Z</dcterms:created>
  <dc:creator>Григорян Аркадий Робертович</dc:creator>
  <dc:description/>
  <dc:language>ru-RU</dc:language>
  <cp:lastModifiedBy>Башарина Дана Юрьевна</cp:lastModifiedBy>
  <cp:lastPrinted>2023-10-06T12:33:15Z</cp:lastPrinted>
  <dcterms:modified xsi:type="dcterms:W3CDTF">2025-06-30T11:13:22Z</dcterms:modified>
  <cp:revision>1498</cp:revision>
  <dc:subject/>
  <dc:title>Цифровая  трансформация  и реинжиниринг бизнес-процессов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2020-12-17T00:00:00Z</vt:filetime>
  </property>
  <property fmtid="{D5CDD505-2E9C-101B-9397-08002B2CF9AE}" pid="3" name="LastSaved">
    <vt:filetime>2020-12-17T00:00:00Z</vt:filetime>
  </property>
  <property fmtid="{D5CDD505-2E9C-101B-9397-08002B2CF9AE}" pid="4" name="NXPowerLiteLastOptimized">
    <vt:lpwstr>53052837</vt:lpwstr>
  </property>
  <property fmtid="{D5CDD505-2E9C-101B-9397-08002B2CF9AE}" pid="5" name="NXPowerLiteSettings">
    <vt:lpwstr>C700052003A000</vt:lpwstr>
  </property>
  <property fmtid="{D5CDD505-2E9C-101B-9397-08002B2CF9AE}" pid="6" name="NXPowerLiteVersion">
    <vt:lpwstr>D8.0.8</vt:lpwstr>
  </property>
  <property fmtid="{D5CDD505-2E9C-101B-9397-08002B2CF9AE}" pid="7" name="PresentationFormat">
    <vt:lpwstr>Широкоэкранный</vt:lpwstr>
  </property>
  <property fmtid="{D5CDD505-2E9C-101B-9397-08002B2CF9AE}" pid="8" name="Slides">
    <vt:i4>1</vt:i4>
  </property>
</Properties>
</file>